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7" r:id="rId2"/>
    <p:sldId id="258" r:id="rId3"/>
    <p:sldId id="264" r:id="rId4"/>
    <p:sldId id="278" r:id="rId5"/>
    <p:sldId id="265" r:id="rId6"/>
    <p:sldId id="273" r:id="rId7"/>
    <p:sldId id="267" r:id="rId8"/>
    <p:sldId id="270" r:id="rId9"/>
    <p:sldId id="268" r:id="rId10"/>
    <p:sldId id="272" r:id="rId11"/>
    <p:sldId id="279" r:id="rId12"/>
    <p:sldId id="276" r:id="rId13"/>
  </p:sldIdLst>
  <p:sldSz cx="9144000" cy="5143500" type="screen16x9"/>
  <p:notesSz cx="6858000" cy="9144000"/>
  <p:embeddedFontLst>
    <p:embeddedFont>
      <p:font typeface="Roboto" panose="020B0604020202020204" charset="0"/>
      <p:regular r:id="rId15"/>
      <p:bold r:id="rId16"/>
      <p:italic r:id="rId17"/>
      <p:boldItalic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6AE"/>
    <a:srgbClr val="286297"/>
    <a:srgbClr val="BF952F"/>
    <a:srgbClr val="9F7C21"/>
    <a:srgbClr val="000E2A"/>
    <a:srgbClr val="001746"/>
    <a:srgbClr val="05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8754" autoAdjust="0"/>
  </p:normalViewPr>
  <p:slideViewPr>
    <p:cSldViewPr snapToGrid="0">
      <p:cViewPr varScale="1">
        <p:scale>
          <a:sx n="142" d="100"/>
          <a:sy n="142" d="100"/>
        </p:scale>
        <p:origin x="642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195956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deef679ff_0_4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deef679ff_0_4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 rot="10800000" flipH="1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/>
        </p:nvSpPr>
        <p:spPr>
          <a:xfrm rot="10800000" flipH="1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7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9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 hasCustomPrompt="1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1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terial">
    <p:bg>
      <p:bgPr>
        <a:solidFill>
          <a:srgbClr val="21263B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7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vimeo.com/554670609?embedded=true&amp;source=video_title&amp;owner=112578078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2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ImiKgJ9Zje4&amp;feature=youtu.be" TargetMode="External"/><Relationship Id="rId11" Type="http://schemas.openxmlformats.org/officeDocument/2006/relationships/image" Target="../media/image4.svg"/><Relationship Id="rId5" Type="http://schemas.openxmlformats.org/officeDocument/2006/relationships/image" Target="../media/image28.png"/><Relationship Id="rId10" Type="http://schemas.openxmlformats.org/officeDocument/2006/relationships/image" Target="../media/image3.png"/><Relationship Id="rId4" Type="http://schemas.openxmlformats.org/officeDocument/2006/relationships/hyperlink" Target="https://youtu.be/HeO97RunQTI" TargetMode="External"/><Relationship Id="rId9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12" Type="http://schemas.openxmlformats.org/officeDocument/2006/relationships/image" Target="../media/image4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12" Type="http://schemas.openxmlformats.org/officeDocument/2006/relationships/image" Target="../media/image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.png"/><Relationship Id="rId5" Type="http://schemas.microsoft.com/office/2007/relationships/hdphoto" Target="../media/hdphoto1.wdp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7.png"/><Relationship Id="rId7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7.png"/><Relationship Id="rId7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7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B5F9DA-C16F-49E6-BDCB-3E0C61014D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9055" y="-128561"/>
            <a:ext cx="9270609" cy="522311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52B7D2B-18E2-412B-927D-573E195C15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4025" y="1890527"/>
            <a:ext cx="2776572" cy="116221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FCBE057-5C05-4DD1-837A-8CCA089A6EEF}"/>
              </a:ext>
            </a:extLst>
          </p:cNvPr>
          <p:cNvSpPr txBox="1"/>
          <p:nvPr/>
        </p:nvSpPr>
        <p:spPr>
          <a:xfrm>
            <a:off x="42446" y="1890528"/>
            <a:ext cx="3561366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28629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Computer Engineering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28629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Information Technologies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286297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</a:t>
            </a:r>
          </a:p>
          <a:p>
            <a:endParaRPr lang="uk-UA" sz="2000" b="1" dirty="0">
              <a:solidFill>
                <a:srgbClr val="286297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F1250A-22C1-4B67-986A-53760CD511F2}"/>
              </a:ext>
            </a:extLst>
          </p:cNvPr>
          <p:cNvSpPr txBox="1"/>
          <p:nvPr/>
        </p:nvSpPr>
        <p:spPr>
          <a:xfrm>
            <a:off x="416215" y="2810382"/>
            <a:ext cx="356136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9F7C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Internationalization</a:t>
            </a:r>
            <a:r>
              <a:rPr lang="uk-UA" sz="2000" b="1" dirty="0">
                <a:solidFill>
                  <a:srgbClr val="9F7C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5000"/>
              </a:lnSpc>
            </a:pPr>
            <a:r>
              <a:rPr lang="en-US" sz="2000" b="1" dirty="0">
                <a:solidFill>
                  <a:srgbClr val="9F7C2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educational and research activities</a:t>
            </a:r>
            <a:endParaRPr lang="uk-UA" sz="2000" b="1" dirty="0">
              <a:solidFill>
                <a:srgbClr val="9F7C2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30A4783E-1E6B-4C25-9E8B-26600EF34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368223" y="4198401"/>
            <a:ext cx="1657350" cy="54292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26DAF0-4A30-4DAF-A610-224BBFF43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27601" y="227261"/>
            <a:ext cx="3368449" cy="649077"/>
          </a:xfrm>
        </p:spPr>
        <p:txBody>
          <a:bodyPr/>
          <a:lstStyle/>
          <a:p>
            <a:pPr algn="ctr"/>
            <a:r>
              <a:rPr lang="en-US" altLang="uk-UA" sz="2400" b="1" dirty="0">
                <a:solidFill>
                  <a:schemeClr val="accent6">
                    <a:lumMod val="75000"/>
                  </a:schemeClr>
                </a:solidFill>
              </a:rPr>
              <a:t>Student Design Bureau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02274" y="1732104"/>
            <a:ext cx="318452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dirty="0">
                <a:solidFill>
                  <a:srgbClr val="286297"/>
                </a:solidFill>
              </a:rPr>
              <a:t>As part of the student research work, the </a:t>
            </a:r>
            <a:r>
              <a:rPr lang="en-US" b="1" i="1" dirty="0">
                <a:solidFill>
                  <a:srgbClr val="286297"/>
                </a:solidFill>
              </a:rPr>
              <a:t>Student Design Bureau </a:t>
            </a:r>
            <a:r>
              <a:rPr lang="en-US" dirty="0">
                <a:solidFill>
                  <a:srgbClr val="286297"/>
                </a:solidFill>
              </a:rPr>
              <a:t>operates at the Department, an organization that brings together students on a voluntary basis who are actively involved in applied research and development work at the department.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14401" y="1037904"/>
            <a:ext cx="69056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KISP\Desktop\брендбук хну\!Емблеми ХНУ\Logo-of-KhNU-variants-01_0002_Слой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54" y="219075"/>
            <a:ext cx="879237" cy="8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1ED9CB9-477B-4A10-8A7D-04D57309DE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836"/>
          <a:stretch/>
        </p:blipFill>
        <p:spPr>
          <a:xfrm>
            <a:off x="914401" y="1468662"/>
            <a:ext cx="4248149" cy="2858997"/>
          </a:xfrm>
          <a:prstGeom prst="rect">
            <a:avLst/>
          </a:prstGeom>
        </p:spPr>
      </p:pic>
      <p:pic>
        <p:nvPicPr>
          <p:cNvPr id="17" name="Графіка 16">
            <a:extLst>
              <a:ext uri="{FF2B5EF4-FFF2-40B4-BE49-F238E27FC236}">
                <a16:creationId xmlns:a16="http://schemas.microsoft.com/office/drawing/2014/main" id="{73476691-27AE-4A3B-B37D-1AAED54ACF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14401" y="382677"/>
            <a:ext cx="1032535" cy="3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322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926DAF0-4A30-4DAF-A610-224BBFF43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950386" y="273857"/>
            <a:ext cx="4833653" cy="649077"/>
          </a:xfrm>
        </p:spPr>
        <p:txBody>
          <a:bodyPr/>
          <a:lstStyle/>
          <a:p>
            <a:pPr algn="ctr"/>
            <a:r>
              <a:rPr lang="en-US" altLang="uk-UA" sz="2400" b="1" dirty="0">
                <a:solidFill>
                  <a:schemeClr val="accent6">
                    <a:lumMod val="75000"/>
                  </a:schemeClr>
                </a:solidFill>
              </a:rPr>
              <a:t>Student Design Bureau</a:t>
            </a:r>
            <a:r>
              <a:rPr lang="uk-UA" alt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uk-UA" sz="2400" b="1" dirty="0">
                <a:solidFill>
                  <a:schemeClr val="accent6">
                    <a:lumMod val="75000"/>
                  </a:schemeClr>
                </a:solidFill>
              </a:rPr>
              <a:t>Projects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53961" y="1199471"/>
            <a:ext cx="3184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>
                <a:solidFill>
                  <a:srgbClr val="286297"/>
                </a:solidFill>
                <a:effectLst/>
              </a:rPr>
              <a:t>Video digest</a:t>
            </a:r>
            <a:endParaRPr lang="en-US" sz="1800" dirty="0">
              <a:solidFill>
                <a:srgbClr val="286297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14401" y="1037904"/>
            <a:ext cx="69056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" descr="C:\Users\KISP\Desktop\брендбук хну\!Емблеми ХНУ\Logo-of-KhNU-variants-01_0002_Слой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1254" y="219075"/>
            <a:ext cx="879237" cy="8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hlinkClick r:id="rId4"/>
            <a:extLst>
              <a:ext uri="{FF2B5EF4-FFF2-40B4-BE49-F238E27FC236}">
                <a16:creationId xmlns:a16="http://schemas.microsoft.com/office/drawing/2014/main" id="{292E1F52-212D-420A-A8F8-06250020D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667" y="1811003"/>
            <a:ext cx="2655667" cy="2446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>
            <a:hlinkClick r:id="rId6"/>
            <a:extLst>
              <a:ext uri="{FF2B5EF4-FFF2-40B4-BE49-F238E27FC236}">
                <a16:creationId xmlns:a16="http://schemas.microsoft.com/office/drawing/2014/main" id="{B744F13F-C614-4F9D-A906-B6B16B3AD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608" y="1811003"/>
            <a:ext cx="2474783" cy="244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hlinkClick r:id="rId8"/>
            <a:extLst>
              <a:ext uri="{FF2B5EF4-FFF2-40B4-BE49-F238E27FC236}">
                <a16:creationId xmlns:a16="http://schemas.microsoft.com/office/drawing/2014/main" id="{A2F7180F-55F0-48CE-9990-59664D3A2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317" y="1827344"/>
            <a:ext cx="2758385" cy="2422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92181C3B-1797-4086-8723-BA7164BB1DB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865965" y="432651"/>
            <a:ext cx="1032535" cy="3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8401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0DCF6A4-F65C-4FCF-8F16-578F84C6A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Графіка 17">
            <a:extLst>
              <a:ext uri="{FF2B5EF4-FFF2-40B4-BE49-F238E27FC236}">
                <a16:creationId xmlns:a16="http://schemas.microsoft.com/office/drawing/2014/main" id="{B71FC32E-D45E-4E66-9DCA-D641FB5F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768465" y="4053439"/>
            <a:ext cx="1726649" cy="56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262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F8ACB3E-68CE-4C05-A57E-5CB532123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84889" y="147303"/>
            <a:ext cx="4230403" cy="64907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Department History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5289" y="1033515"/>
            <a:ext cx="42232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1988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- the first enrollment of students in the specialty of computers, complexes, systems and networks </a:t>
            </a:r>
            <a:endParaRPr lang="uk-UA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1989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- Department of Electronic Computing Systems was established.</a:t>
            </a:r>
            <a:endParaRPr lang="uk-UA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1995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uk-UA" sz="1600" dirty="0">
                <a:solidFill>
                  <a:schemeClr val="tx1">
                    <a:lumMod val="50000"/>
                  </a:schemeClr>
                </a:solidFill>
              </a:rPr>
              <a:t>-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Department was renamed to the Department of Computer Systems </a:t>
            </a: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2004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- the specialty: system programming was opened, </a:t>
            </a:r>
            <a:endParaRPr lang="uk-UA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2016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- the name of the department was changed to Computer Engineering and System Programming (CESP).</a:t>
            </a:r>
            <a:endParaRPr lang="uk-UA" sz="1600" dirty="0">
              <a:solidFill>
                <a:schemeClr val="tx1">
                  <a:lumMod val="50000"/>
                </a:schemeClr>
              </a:solidFill>
            </a:endParaRPr>
          </a:p>
          <a:p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2021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 - the department was renamed to the Department of Computer Engineering and Information Systems.</a:t>
            </a:r>
            <a:endParaRPr lang="en-US" sz="1600" dirty="0">
              <a:solidFill>
                <a:schemeClr val="bg2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4911047" y="883577"/>
            <a:ext cx="402747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91695E-F5DE-4EDA-81EC-3C5A83265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2772"/>
          <a:stretch/>
        </p:blipFill>
        <p:spPr>
          <a:xfrm>
            <a:off x="668195" y="415825"/>
            <a:ext cx="3787986" cy="4511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122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529627-E835-4A99-ADD8-0166CB963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295525" y="217736"/>
            <a:ext cx="4792111" cy="649077"/>
          </a:xfrm>
        </p:spPr>
        <p:txBody>
          <a:bodyPr/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EDUCATIONAL WORK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27884" y="1277380"/>
            <a:ext cx="37888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286297"/>
                </a:solidFill>
              </a:rPr>
              <a:t>123 computer engineering 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286297"/>
                </a:solidFill>
              </a:rPr>
              <a:t>Educational program “</a:t>
            </a:r>
            <a:r>
              <a:rPr lang="en-US" b="1" dirty="0">
                <a:solidFill>
                  <a:srgbClr val="286297"/>
                </a:solidFill>
              </a:rPr>
              <a:t>Computer engineering and Programming”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endParaRPr lang="en-US" dirty="0">
              <a:solidFill>
                <a:srgbClr val="286297"/>
              </a:solidFill>
            </a:endParaRP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uk-UA" dirty="0">
                <a:solidFill>
                  <a:srgbClr val="286297"/>
                </a:solidFill>
              </a:rPr>
              <a:t>126 </a:t>
            </a:r>
            <a:r>
              <a:rPr lang="en-US" dirty="0">
                <a:solidFill>
                  <a:srgbClr val="286297"/>
                </a:solidFill>
              </a:rPr>
              <a:t>Information systems and Technologies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dirty="0">
                <a:solidFill>
                  <a:srgbClr val="286297"/>
                </a:solidFill>
              </a:rPr>
              <a:t>Educational program</a:t>
            </a:r>
          </a:p>
          <a:p>
            <a:pPr>
              <a:buClr>
                <a:schemeClr val="accent6">
                  <a:lumMod val="75000"/>
                </a:schemeClr>
              </a:buClr>
            </a:pPr>
            <a:r>
              <a:rPr lang="en-US" b="1" dirty="0">
                <a:solidFill>
                  <a:srgbClr val="286297"/>
                </a:solidFill>
              </a:rPr>
              <a:t>“Information systems and Technologies”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47980" y="818829"/>
            <a:ext cx="74384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KISP\Desktop\брендбук хну\!Емблеми ХНУ\Logo-of-KhNU-variants-01_0002_Слой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741" y="175097"/>
            <a:ext cx="783272" cy="72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4EB27E-D191-4D63-9DF6-A7612214310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1102" y="1372726"/>
            <a:ext cx="642524" cy="57024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F5B8149-BF5C-4137-87DC-4B47EE64CD1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32774" y="2208367"/>
            <a:ext cx="739179" cy="5174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DF06CFE-6DE6-4CEE-AE15-B0EAFABA3A19}"/>
              </a:ext>
            </a:extLst>
          </p:cNvPr>
          <p:cNvSpPr txBox="1"/>
          <p:nvPr/>
        </p:nvSpPr>
        <p:spPr>
          <a:xfrm>
            <a:off x="4827884" y="2877818"/>
            <a:ext cx="35752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300000"/>
              </a:lnSpc>
            </a:pPr>
            <a:r>
              <a:rPr lang="en-US" dirty="0">
                <a:solidFill>
                  <a:srgbClr val="286297"/>
                </a:solidFill>
              </a:rPr>
              <a:t>Educational degrees:</a:t>
            </a:r>
            <a:endParaRPr lang="uk-UA" dirty="0">
              <a:solidFill>
                <a:srgbClr val="286297"/>
              </a:solidFill>
            </a:endParaRP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286297"/>
                </a:solidFill>
              </a:rPr>
              <a:t>bachelor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286297"/>
                </a:solidFill>
              </a:rPr>
              <a:t>master</a:t>
            </a:r>
          </a:p>
          <a:p>
            <a:pPr marL="285750" indent="-285750">
              <a:buClr>
                <a:srgbClr val="0070C0"/>
              </a:buClr>
              <a:buFont typeface="Wingdings" panose="05000000000000000000" pitchFamily="2" charset="2"/>
              <a:buChar char="q"/>
            </a:pPr>
            <a:r>
              <a:rPr lang="en-US" b="1" dirty="0">
                <a:solidFill>
                  <a:srgbClr val="286297"/>
                </a:solidFill>
              </a:rPr>
              <a:t>PhD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158898F-50ED-43C4-AAE7-956DD5EB35FF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9950" y="3284520"/>
            <a:ext cx="504825" cy="4953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87D84D5-7251-4216-8CA4-E3EC699A6202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6570" r="15828" b="15920"/>
          <a:stretch/>
        </p:blipFill>
        <p:spPr>
          <a:xfrm>
            <a:off x="374217" y="1335950"/>
            <a:ext cx="3493340" cy="2918981"/>
          </a:xfrm>
          <a:prstGeom prst="rect">
            <a:avLst/>
          </a:prstGeom>
        </p:spPr>
      </p:pic>
      <p:pic>
        <p:nvPicPr>
          <p:cNvPr id="18" name="Графіка 17">
            <a:extLst>
              <a:ext uri="{FF2B5EF4-FFF2-40B4-BE49-F238E27FC236}">
                <a16:creationId xmlns:a16="http://schemas.microsoft.com/office/drawing/2014/main" id="{B71FC32E-D45E-4E66-9DCA-D641FB5F4C9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22906" y="301709"/>
            <a:ext cx="1032535" cy="338244"/>
          </a:xfrm>
          <a:prstGeom prst="rect">
            <a:avLst/>
          </a:prstGeom>
        </p:spPr>
      </p:pic>
      <p:cxnSp>
        <p:nvCxnSpPr>
          <p:cNvPr id="19" name="Прямая соединительная линия 8">
            <a:extLst>
              <a:ext uri="{FF2B5EF4-FFF2-40B4-BE49-F238E27FC236}">
                <a16:creationId xmlns:a16="http://schemas.microsoft.com/office/drawing/2014/main" id="{0B651ADD-DF86-4852-9EE9-239F70473EAE}"/>
              </a:ext>
            </a:extLst>
          </p:cNvPr>
          <p:cNvCxnSpPr>
            <a:cxnSpLocks/>
          </p:cNvCxnSpPr>
          <p:nvPr/>
        </p:nvCxnSpPr>
        <p:spPr>
          <a:xfrm>
            <a:off x="4198620" y="3066729"/>
            <a:ext cx="4351471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191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999820-4505-4ACD-A844-A036B51BB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8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14401" y="1239128"/>
            <a:ext cx="381634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86297"/>
                </a:solidFill>
              </a:rPr>
              <a:t>Scientists of the department are actively engaged in scientific work: results are presented in </a:t>
            </a:r>
            <a:r>
              <a:rPr lang="en-US" b="1" i="1" dirty="0">
                <a:solidFill>
                  <a:srgbClr val="286297"/>
                </a:solidFill>
              </a:rPr>
              <a:t>dissertations</a:t>
            </a:r>
            <a:r>
              <a:rPr lang="en-US" dirty="0">
                <a:solidFill>
                  <a:srgbClr val="286297"/>
                </a:solidFill>
              </a:rPr>
              <a:t>, </a:t>
            </a:r>
            <a:r>
              <a:rPr lang="en-US" b="1" i="1" dirty="0">
                <a:solidFill>
                  <a:srgbClr val="286297"/>
                </a:solidFill>
              </a:rPr>
              <a:t>publications</a:t>
            </a:r>
            <a:r>
              <a:rPr lang="en-US" dirty="0">
                <a:solidFill>
                  <a:srgbClr val="286297"/>
                </a:solidFill>
              </a:rPr>
              <a:t> of scientific results in professional journals from the list approved by the Ministry of Education and Science of Ukraine and publications indexed in </a:t>
            </a:r>
            <a:r>
              <a:rPr lang="en-US" b="1" i="1" dirty="0">
                <a:solidFill>
                  <a:srgbClr val="286297"/>
                </a:solidFill>
              </a:rPr>
              <a:t>Scopus</a:t>
            </a:r>
            <a:r>
              <a:rPr lang="en-US" dirty="0">
                <a:solidFill>
                  <a:srgbClr val="286297"/>
                </a:solidFill>
              </a:rPr>
              <a:t>, </a:t>
            </a:r>
            <a:r>
              <a:rPr lang="en-US" b="1" i="1" dirty="0">
                <a:solidFill>
                  <a:srgbClr val="286297"/>
                </a:solidFill>
              </a:rPr>
              <a:t>Web</a:t>
            </a:r>
            <a:r>
              <a:rPr lang="en-US" b="1" dirty="0">
                <a:solidFill>
                  <a:srgbClr val="286297"/>
                </a:solidFill>
              </a:rPr>
              <a:t> </a:t>
            </a:r>
            <a:r>
              <a:rPr lang="en-US" b="1" i="1" dirty="0">
                <a:solidFill>
                  <a:srgbClr val="286297"/>
                </a:solidFill>
              </a:rPr>
              <a:t>of</a:t>
            </a:r>
            <a:r>
              <a:rPr lang="en-US" b="1" dirty="0">
                <a:solidFill>
                  <a:srgbClr val="286297"/>
                </a:solidFill>
              </a:rPr>
              <a:t> </a:t>
            </a:r>
            <a:r>
              <a:rPr lang="en-US" b="1" i="1" dirty="0">
                <a:solidFill>
                  <a:srgbClr val="286297"/>
                </a:solidFill>
              </a:rPr>
              <a:t>Science</a:t>
            </a:r>
            <a:r>
              <a:rPr lang="en-US" dirty="0">
                <a:solidFill>
                  <a:srgbClr val="286297"/>
                </a:solidFill>
              </a:rPr>
              <a:t>, </a:t>
            </a:r>
            <a:r>
              <a:rPr lang="en-US" b="1" i="1" dirty="0">
                <a:solidFill>
                  <a:srgbClr val="286297"/>
                </a:solidFill>
              </a:rPr>
              <a:t>DBLP, Google Scholar, </a:t>
            </a:r>
            <a:r>
              <a:rPr lang="en-US" dirty="0">
                <a:solidFill>
                  <a:srgbClr val="286297"/>
                </a:solidFill>
              </a:rPr>
              <a:t>perform work on state budget topics and grant projects.</a:t>
            </a:r>
            <a:endParaRPr lang="uk-UA" dirty="0">
              <a:solidFill>
                <a:srgbClr val="286297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14401" y="882105"/>
            <a:ext cx="74384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2779889" y="233028"/>
            <a:ext cx="4230403" cy="64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SCIENTIFIC WORK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2" descr="C:\Users\KISP\Desktop\брендбук хну\!Емблеми ХНУ\Logo-of-KhNU-variants-01_0002_Слой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202" y="152648"/>
            <a:ext cx="783272" cy="72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4C21C5FE-3718-42D9-B201-2E52C932B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2006" y="388444"/>
            <a:ext cx="1032535" cy="338244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3B04AAD-BDB5-4440-9DE3-95C33FBBD9DA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010150" y="1239128"/>
            <a:ext cx="2827818" cy="210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00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B68893A-DD88-4DB9-8EF6-F08EA2F6C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42006" y="1361989"/>
            <a:ext cx="382999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86297"/>
                </a:solidFill>
              </a:rPr>
              <a:t>The department publishes the English-language scientific journal </a:t>
            </a:r>
            <a:r>
              <a:rPr lang="en-US" b="1" i="1" dirty="0">
                <a:solidFill>
                  <a:srgbClr val="286297"/>
                </a:solidFill>
              </a:rPr>
              <a:t>Computer systems and information technologies</a:t>
            </a:r>
            <a:r>
              <a:rPr lang="en-US" dirty="0">
                <a:solidFill>
                  <a:srgbClr val="286297"/>
                </a:solidFill>
              </a:rPr>
              <a:t> (ISSN 2710-0766, ISSN 2710-0774 (online), which has been published since 2020 and is included in category B.</a:t>
            </a:r>
          </a:p>
          <a:p>
            <a:pPr marL="285750" indent="-2857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86297"/>
                </a:solidFill>
              </a:rPr>
              <a:t>The department is responsible for the learning of PhD students in the specialties 123 Computer Engineering and 126 Information Systems and Technologies</a:t>
            </a:r>
            <a:endParaRPr lang="uk-UA" dirty="0">
              <a:solidFill>
                <a:srgbClr val="286297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14401" y="882105"/>
            <a:ext cx="74384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2779889" y="233028"/>
            <a:ext cx="4230403" cy="649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Roboto"/>
              <a:buNone/>
              <a:defRPr sz="4200" b="0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</a:rPr>
              <a:t>SCIENTIFIC WORK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5" name="Picture 2" descr="C:\Users\KISP\Desktop\брендбук хну\!Емблеми ХНУ\Logo-of-KhNU-variants-01_0002_Слой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202" y="152648"/>
            <a:ext cx="783272" cy="72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Графіка 7">
            <a:extLst>
              <a:ext uri="{FF2B5EF4-FFF2-40B4-BE49-F238E27FC236}">
                <a16:creationId xmlns:a16="http://schemas.microsoft.com/office/drawing/2014/main" id="{4C21C5FE-3718-42D9-B201-2E52C932B0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42006" y="388444"/>
            <a:ext cx="1032535" cy="33824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17434C2-D0DD-4BD9-A0C5-CA9FF6F666B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29096" y="1351438"/>
            <a:ext cx="3886742" cy="2233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7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57939C-64A5-48E5-9648-CBB01FE3EF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"/>
            <a:ext cx="9144000" cy="51435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27601" y="274886"/>
            <a:ext cx="3012089" cy="649077"/>
          </a:xfrm>
        </p:spPr>
        <p:txBody>
          <a:bodyPr/>
          <a:lstStyle/>
          <a:p>
            <a:pPr algn="ctr"/>
            <a:r>
              <a:rPr lang="en-US" altLang="uk-UA" sz="2400" b="1" dirty="0">
                <a:solidFill>
                  <a:schemeClr val="accent6">
                    <a:lumMod val="75000"/>
                  </a:schemeClr>
                </a:solidFill>
              </a:rPr>
              <a:t>IntelITSIS</a:t>
            </a:r>
            <a:r>
              <a:rPr lang="uk-UA" alt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uk-UA" sz="2400" b="1" dirty="0">
                <a:solidFill>
                  <a:schemeClr val="accent6">
                    <a:lumMod val="75000"/>
                  </a:schemeClr>
                </a:solidFill>
              </a:rPr>
              <a:t>Workshop</a:t>
            </a:r>
            <a:r>
              <a:rPr lang="uk-UA" alt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52755" y="1218046"/>
            <a:ext cx="6812966" cy="169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86297"/>
                </a:solidFill>
              </a:rPr>
              <a:t>The International Workshop on Intelligent Information Technologies &amp; Systems of Information Security (</a:t>
            </a:r>
            <a:r>
              <a:rPr lang="en-US" b="1" dirty="0">
                <a:solidFill>
                  <a:srgbClr val="286297"/>
                </a:solidFill>
              </a:rPr>
              <a:t>IntelITSIS</a:t>
            </a:r>
            <a:r>
              <a:rPr lang="en-US" dirty="0">
                <a:solidFill>
                  <a:srgbClr val="286297"/>
                </a:solidFill>
              </a:rPr>
              <a:t>)</a:t>
            </a:r>
            <a:r>
              <a:rPr lang="uk-UA" dirty="0">
                <a:solidFill>
                  <a:srgbClr val="286297"/>
                </a:solidFill>
              </a:rPr>
              <a:t>. </a:t>
            </a:r>
            <a:endParaRPr lang="en-US" dirty="0">
              <a:solidFill>
                <a:srgbClr val="286297"/>
              </a:solidFill>
            </a:endParaRPr>
          </a:p>
          <a:p>
            <a:pPr marL="285750" indent="-285750">
              <a:lnSpc>
                <a:spcPct val="114000"/>
              </a:lnSpc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86297"/>
                </a:solidFill>
              </a:rPr>
              <a:t>The workshop is focused on all technical and practical aspects of the latest research and results of international academicians, scientists and practitioners related to intelligent information technologies &amp; systems of information security.</a:t>
            </a:r>
          </a:p>
          <a:p>
            <a:pPr marL="285750" indent="-285750">
              <a:buClr>
                <a:schemeClr val="accent6"/>
              </a:buClr>
              <a:buFont typeface="Wingdings" panose="05000000000000000000" pitchFamily="2" charset="2"/>
              <a:buChar char="q"/>
            </a:pPr>
            <a:r>
              <a:rPr lang="en-US" dirty="0">
                <a:solidFill>
                  <a:srgbClr val="286297"/>
                </a:solidFill>
              </a:rPr>
              <a:t>Workshop provides opportunities to exchange new ideas, to establish business or research relations and to find global partners for future collaboration.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52755" y="914079"/>
            <a:ext cx="74384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KISP\Desktop\брендбук хну\!Емблеми ХНУ\Logo-of-KhNU-variants-01_0002_Слой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4268" y="128141"/>
            <a:ext cx="879237" cy="818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7F73730A-07AD-45D1-B1D1-1DA1BA3A9C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19778" y="368434"/>
            <a:ext cx="1032535" cy="33824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1A37C89-0932-4706-B46B-4A9BABC7673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501640" y="3233687"/>
            <a:ext cx="1695660" cy="169029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A211277-BE5F-4ED5-A657-46EDB45B1B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4675" y="3252487"/>
            <a:ext cx="3807723" cy="134593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CADC2DD-3C54-4EC8-A579-8CF38C5738C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9997" y="4004065"/>
            <a:ext cx="2172003" cy="57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661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5729779-519D-49B4-AD5E-A378126EE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12470" y="217736"/>
            <a:ext cx="7719059" cy="649077"/>
          </a:xfrm>
        </p:spPr>
        <p:txBody>
          <a:bodyPr/>
          <a:lstStyle/>
          <a:p>
            <a:pPr algn="ctr"/>
            <a:r>
              <a:rPr lang="en-US" altLang="uk-UA" sz="2400" b="1" dirty="0">
                <a:solidFill>
                  <a:schemeClr val="accent6">
                    <a:lumMod val="75000"/>
                  </a:schemeClr>
                </a:solidFill>
              </a:rPr>
              <a:t>INTERNATIONAL PROJECTS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14400" y="1232922"/>
            <a:ext cx="750792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8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dirty="0">
                <a:solidFill>
                  <a:srgbClr val="286297"/>
                </a:solidFill>
              </a:rPr>
              <a:t>The priority area of the department activity is participation in international projects aimed at developing cooperation with leading educational institutions of the European Union. </a:t>
            </a:r>
            <a:endParaRPr lang="uk-UA" dirty="0">
              <a:solidFill>
                <a:srgbClr val="286297"/>
              </a:solidFill>
            </a:endParaRPr>
          </a:p>
          <a:p>
            <a:pPr lvl="8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dirty="0">
                <a:solidFill>
                  <a:srgbClr val="286297"/>
                </a:solidFill>
              </a:rPr>
              <a:t>The main purpose of such interaction is:  </a:t>
            </a:r>
            <a:endParaRPr lang="uk-UA" dirty="0">
              <a:solidFill>
                <a:srgbClr val="286297"/>
              </a:solidFill>
            </a:endParaRPr>
          </a:p>
          <a:p>
            <a:pPr marL="285750" lvl="8" indent="-28575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86297"/>
                </a:solidFill>
              </a:rPr>
              <a:t>improving the quality of educational services;</a:t>
            </a:r>
            <a:endParaRPr lang="uk-UA" dirty="0">
              <a:solidFill>
                <a:srgbClr val="286297"/>
              </a:solidFill>
            </a:endParaRPr>
          </a:p>
          <a:p>
            <a:pPr marL="285750" lvl="8" indent="-28575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86297"/>
                </a:solidFill>
              </a:rPr>
              <a:t>improving the material and technical base of the department;  </a:t>
            </a:r>
            <a:endParaRPr lang="uk-UA" dirty="0">
              <a:solidFill>
                <a:srgbClr val="286297"/>
              </a:solidFill>
            </a:endParaRPr>
          </a:p>
          <a:p>
            <a:pPr marL="285750" lvl="8" indent="-285750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286297"/>
                </a:solidFill>
              </a:rPr>
              <a:t>providing internship opportunities for teachers and students in leading educational institutions of the European Union.</a:t>
            </a:r>
            <a:r>
              <a:rPr lang="uk-UA" dirty="0">
                <a:solidFill>
                  <a:srgbClr val="286297"/>
                </a:solidFill>
              </a:rPr>
              <a:t> </a:t>
            </a:r>
          </a:p>
          <a:p>
            <a:pPr lvl="8" fontAlgn="base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00000"/>
            </a:pPr>
            <a:r>
              <a:rPr lang="en-US" dirty="0">
                <a:solidFill>
                  <a:srgbClr val="286297"/>
                </a:solidFill>
              </a:rPr>
              <a:t>Teachers of the department are active co-executors of a number of </a:t>
            </a:r>
            <a:r>
              <a:rPr lang="en-US" b="1" i="1" dirty="0">
                <a:solidFill>
                  <a:srgbClr val="286297"/>
                </a:solidFill>
              </a:rPr>
              <a:t>Erasmus+</a:t>
            </a:r>
            <a:r>
              <a:rPr lang="en-US" dirty="0">
                <a:solidFill>
                  <a:srgbClr val="286297"/>
                </a:solidFill>
              </a:rPr>
              <a:t> projects</a:t>
            </a:r>
            <a:endParaRPr lang="en-US" altLang="uk-UA" dirty="0">
              <a:solidFill>
                <a:srgbClr val="286297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914401" y="828354"/>
            <a:ext cx="67246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KISP\Desktop\брендбук хну\!Емблеми ХНУ\Logo-of-KhNU-variants-01_0002_Слой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50" y="98897"/>
            <a:ext cx="783272" cy="72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C9DFF2F-A983-4A06-AB7C-A750C62BE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6699" y="3510808"/>
            <a:ext cx="3049911" cy="933135"/>
          </a:xfrm>
          <a:prstGeom prst="rect">
            <a:avLst/>
          </a:prstGeom>
        </p:spPr>
      </p:pic>
      <p:pic>
        <p:nvPicPr>
          <p:cNvPr id="13" name="Графіка 12">
            <a:extLst>
              <a:ext uri="{FF2B5EF4-FFF2-40B4-BE49-F238E27FC236}">
                <a16:creationId xmlns:a16="http://schemas.microsoft.com/office/drawing/2014/main" id="{EC91712F-D44C-473F-818F-1B90F16C01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65878" y="388569"/>
            <a:ext cx="1032535" cy="3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9772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91C97D-3225-4243-85B8-7B0426A7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74116" y="227261"/>
            <a:ext cx="7719059" cy="649077"/>
          </a:xfrm>
        </p:spPr>
        <p:txBody>
          <a:bodyPr/>
          <a:lstStyle/>
          <a:p>
            <a:pPr algn="ctr"/>
            <a:r>
              <a:rPr lang="en-US" altLang="uk-UA" sz="2400" b="1" dirty="0">
                <a:solidFill>
                  <a:schemeClr val="accent6">
                    <a:lumMod val="75000"/>
                  </a:schemeClr>
                </a:solidFill>
              </a:rPr>
              <a:t>INTERNATIONAL PROJECTS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33717" y="1103599"/>
            <a:ext cx="432763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altLang="uk-UA" dirty="0">
                <a:solidFill>
                  <a:srgbClr val="286297"/>
                </a:solidFill>
              </a:rPr>
              <a:t>ERASMUS+ </a:t>
            </a:r>
            <a:r>
              <a:rPr lang="en-US" altLang="uk-UA" dirty="0" err="1">
                <a:solidFill>
                  <a:srgbClr val="286297"/>
                </a:solidFill>
              </a:rPr>
              <a:t>MOVEx</a:t>
            </a:r>
            <a:r>
              <a:rPr lang="en-US" altLang="uk-UA" dirty="0">
                <a:solidFill>
                  <a:srgbClr val="286297"/>
                </a:solidFill>
              </a:rPr>
              <a:t> – Development of the Model and Open database of Virtual national and international academic Exchange programs to facilitate the university students’ academic mobility and international cooperation (15.12.2022 – 15.12.2025)</a:t>
            </a:r>
            <a:endParaRPr lang="uk-UA" altLang="uk-UA" dirty="0">
              <a:solidFill>
                <a:srgbClr val="286297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altLang="uk-UA" sz="900" dirty="0">
              <a:solidFill>
                <a:srgbClr val="286297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altLang="uk-UA" dirty="0">
                <a:solidFill>
                  <a:srgbClr val="286297"/>
                </a:solidFill>
              </a:rPr>
              <a:t>ERASMUS+ SMART-PL – Students’ </a:t>
            </a:r>
            <a:r>
              <a:rPr lang="en-US" altLang="uk-UA" dirty="0" err="1">
                <a:solidFill>
                  <a:srgbClr val="286297"/>
                </a:solidFill>
              </a:rPr>
              <a:t>Personalised</a:t>
            </a:r>
            <a:r>
              <a:rPr lang="en-US" altLang="uk-UA" dirty="0">
                <a:solidFill>
                  <a:srgbClr val="286297"/>
                </a:solidFill>
              </a:rPr>
              <a:t> Learning Model, Based on the Virtual Learning Environment of Intellectual Tutoring “Learning with No Limits” </a:t>
            </a:r>
            <a:br>
              <a:rPr lang="en-US" altLang="uk-UA" dirty="0">
                <a:solidFill>
                  <a:srgbClr val="286297"/>
                </a:solidFill>
              </a:rPr>
            </a:br>
            <a:r>
              <a:rPr lang="en-US" altLang="uk-UA" dirty="0">
                <a:solidFill>
                  <a:srgbClr val="286297"/>
                </a:solidFill>
              </a:rPr>
              <a:t>(01.01.2023 – 31.12.2025)</a:t>
            </a:r>
            <a:endParaRPr lang="uk-UA" altLang="uk-UA" dirty="0">
              <a:solidFill>
                <a:srgbClr val="286297"/>
              </a:solidFill>
            </a:endParaRPr>
          </a:p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en-US" altLang="uk-UA" sz="900" dirty="0">
              <a:solidFill>
                <a:srgbClr val="286297"/>
              </a:solidFill>
            </a:endParaRPr>
          </a:p>
          <a:p>
            <a:pPr marL="285750" indent="-28575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altLang="uk-UA" dirty="0">
                <a:solidFill>
                  <a:srgbClr val="286297"/>
                </a:solidFill>
              </a:rPr>
              <a:t>NAWA Green Transition in Ukrainian Universities (01.01.2023 – 31.12.2023)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00126" y="875979"/>
            <a:ext cx="74384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KISP\Desktop\брендбук хну\!Емблеми ХНУ\Logo-of-KhNU-variants-01_0002_Слой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9903" y="146164"/>
            <a:ext cx="783272" cy="72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EAF64B-194A-426F-BC3A-0A8A04C51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505" y="3478367"/>
            <a:ext cx="2430458" cy="9911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696F9BB-77F3-4B14-9A47-E25463941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650" y="2266389"/>
            <a:ext cx="2786058" cy="104040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3F8699-ECEB-4F09-903C-E44C037E99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499" y="1097808"/>
            <a:ext cx="3049911" cy="933135"/>
          </a:xfrm>
          <a:prstGeom prst="rect">
            <a:avLst/>
          </a:prstGeom>
        </p:spPr>
      </p:pic>
      <p:pic>
        <p:nvPicPr>
          <p:cNvPr id="15" name="Графіка 14">
            <a:extLst>
              <a:ext uri="{FF2B5EF4-FFF2-40B4-BE49-F238E27FC236}">
                <a16:creationId xmlns:a16="http://schemas.microsoft.com/office/drawing/2014/main" id="{7291D25C-2500-498B-9B89-5BE4732F895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19778" y="368434"/>
            <a:ext cx="1032535" cy="3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92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91C97D-3225-4243-85B8-7B0426A76D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514350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774116" y="265361"/>
            <a:ext cx="7719059" cy="649077"/>
          </a:xfrm>
        </p:spPr>
        <p:txBody>
          <a:bodyPr/>
          <a:lstStyle/>
          <a:p>
            <a:pPr algn="ctr"/>
            <a:r>
              <a:rPr lang="en-US" altLang="uk-UA" sz="2400" b="1" dirty="0">
                <a:solidFill>
                  <a:schemeClr val="accent6">
                    <a:lumMod val="75000"/>
                  </a:schemeClr>
                </a:solidFill>
              </a:rPr>
              <a:t>International</a:t>
            </a:r>
            <a:r>
              <a:rPr lang="uk-UA" altLang="uk-U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uk-UA" sz="2400" b="1" dirty="0">
                <a:solidFill>
                  <a:schemeClr val="accent6">
                    <a:lumMod val="75000"/>
                  </a:schemeClr>
                </a:solidFill>
              </a:rPr>
              <a:t> Internship</a:t>
            </a:r>
            <a:endParaRPr lang="uk-U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6136" y="1314526"/>
            <a:ext cx="7628224" cy="1668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lang="en-US" altLang="uk-UA" dirty="0">
                <a:solidFill>
                  <a:srgbClr val="3D76AE"/>
                </a:solidFill>
              </a:rPr>
              <a:t>Researchers of the Department passed International  Internship at</a:t>
            </a: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altLang="uk-UA" dirty="0">
                <a:solidFill>
                  <a:srgbClr val="3D76AE"/>
                </a:solidFill>
              </a:rPr>
              <a:t>Royal Institute of Technology (Stockholm)</a:t>
            </a: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altLang="uk-UA" dirty="0">
                <a:solidFill>
                  <a:srgbClr val="3D76AE"/>
                </a:solidFill>
              </a:rPr>
              <a:t>UTP University of Science and Technology (Bydgoszcz, Poland), </a:t>
            </a: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altLang="uk-UA" dirty="0">
                <a:solidFill>
                  <a:srgbClr val="3D76AE"/>
                </a:solidFill>
              </a:rPr>
              <a:t>Lublin University of Technology (Poland). </a:t>
            </a:r>
          </a:p>
          <a:p>
            <a:pPr marL="285750" indent="-285750" fontAlgn="auto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r>
              <a:rPr lang="en-US" altLang="uk-UA" dirty="0">
                <a:solidFill>
                  <a:srgbClr val="3D76AE"/>
                </a:solidFill>
              </a:rPr>
              <a:t>University of Bielsko-Biala, Poland 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24286" y="904554"/>
            <a:ext cx="743849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C:\Users\KISP\Desktop\брендбук хну\!Емблеми ХНУ\Logo-of-KhNU-variants-01_0002_Слой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724" y="184981"/>
            <a:ext cx="783272" cy="72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EA88828-4B46-4FD0-AA4F-406F4D3409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" y="3230140"/>
            <a:ext cx="1535396" cy="153997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67109FF-8A44-4AE2-AA1D-89D82745E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140" y="3124435"/>
            <a:ext cx="1756108" cy="177275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CBE0832-6D05-4905-8451-5C23D457DD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754" y="3230140"/>
            <a:ext cx="1712341" cy="170890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68CFA69-567B-4BD1-B9EF-B8665FBD7F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63585" y="3127991"/>
            <a:ext cx="1412071" cy="1668214"/>
          </a:xfrm>
          <a:prstGeom prst="rect">
            <a:avLst/>
          </a:prstGeom>
        </p:spPr>
      </p:pic>
      <p:pic>
        <p:nvPicPr>
          <p:cNvPr id="19" name="Графіка 18">
            <a:extLst>
              <a:ext uri="{FF2B5EF4-FFF2-40B4-BE49-F238E27FC236}">
                <a16:creationId xmlns:a16="http://schemas.microsoft.com/office/drawing/2014/main" id="{7F74326E-F9BD-476E-BCFD-2212AB3FAB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6136" y="373381"/>
            <a:ext cx="1032535" cy="33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40059"/>
      </p:ext>
    </p:extLst>
  </p:cSld>
  <p:clrMapOvr>
    <a:masterClrMapping/>
  </p:clrMapOvr>
</p:sld>
</file>

<file path=ppt/theme/theme1.xml><?xml version="1.0" encoding="utf-8"?>
<a:theme xmlns:a="http://schemas.openxmlformats.org/drawingml/2006/main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23132</TotalTime>
  <Words>560</Words>
  <Application>Microsoft Office PowerPoint</Application>
  <PresentationFormat>Екран (16:9)</PresentationFormat>
  <Paragraphs>55</Paragraphs>
  <Slides>12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7" baseType="lpstr">
      <vt:lpstr>Arial</vt:lpstr>
      <vt:lpstr>Roboto</vt:lpstr>
      <vt:lpstr>Wingdings</vt:lpstr>
      <vt:lpstr>Calibri</vt:lpstr>
      <vt:lpstr>Material</vt:lpstr>
      <vt:lpstr>Презентація PowerPoint</vt:lpstr>
      <vt:lpstr>Department History</vt:lpstr>
      <vt:lpstr>EDUCATIONAL WORK</vt:lpstr>
      <vt:lpstr>Презентація PowerPoint</vt:lpstr>
      <vt:lpstr>Презентація PowerPoint</vt:lpstr>
      <vt:lpstr>IntelITSIS Workshop </vt:lpstr>
      <vt:lpstr>INTERNATIONAL PROJECTS</vt:lpstr>
      <vt:lpstr>INTERNATIONAL PROJECTS</vt:lpstr>
      <vt:lpstr>International  Internship</vt:lpstr>
      <vt:lpstr>Student Design Bureau</vt:lpstr>
      <vt:lpstr>Student Design Bureau Projects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Інтернет, веб-сторінка</dc:title>
  <dc:creator>Пользователь</dc:creator>
  <cp:lastModifiedBy>Тетяна</cp:lastModifiedBy>
  <cp:revision>231</cp:revision>
  <dcterms:modified xsi:type="dcterms:W3CDTF">2023-04-05T11:26:51Z</dcterms:modified>
</cp:coreProperties>
</file>